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1" r:id="rId4"/>
    <p:sldId id="310" r:id="rId5"/>
    <p:sldId id="312" r:id="rId6"/>
    <p:sldId id="318" r:id="rId7"/>
    <p:sldId id="319" r:id="rId8"/>
    <p:sldId id="306" r:id="rId9"/>
    <p:sldId id="308" r:id="rId10"/>
    <p:sldId id="309" r:id="rId11"/>
    <p:sldId id="273" r:id="rId12"/>
    <p:sldId id="275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2"/>
    <p:restoredTop sz="94615"/>
  </p:normalViewPr>
  <p:slideViewPr>
    <p:cSldViewPr snapToGrid="0" snapToObjects="1">
      <p:cViewPr varScale="1">
        <p:scale>
          <a:sx n="38" d="100"/>
          <a:sy n="38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2426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j-lt"/>
        <a:ea typeface="+mj-ea"/>
        <a:cs typeface="+mj-cs"/>
        <a:sym typeface="Calibri"/>
      </a:defRPr>
    </a:lvl1pPr>
    <a:lvl2pPr indent="228600" latinLnBrk="0">
      <a:defRPr sz="2400">
        <a:latin typeface="+mj-lt"/>
        <a:ea typeface="+mj-ea"/>
        <a:cs typeface="+mj-cs"/>
        <a:sym typeface="Calibri"/>
      </a:defRPr>
    </a:lvl2pPr>
    <a:lvl3pPr indent="457200" latinLnBrk="0">
      <a:defRPr sz="2400">
        <a:latin typeface="+mj-lt"/>
        <a:ea typeface="+mj-ea"/>
        <a:cs typeface="+mj-cs"/>
        <a:sym typeface="Calibri"/>
      </a:defRPr>
    </a:lvl3pPr>
    <a:lvl4pPr indent="685800" latinLnBrk="0">
      <a:defRPr sz="2400">
        <a:latin typeface="+mj-lt"/>
        <a:ea typeface="+mj-ea"/>
        <a:cs typeface="+mj-cs"/>
        <a:sym typeface="Calibri"/>
      </a:defRPr>
    </a:lvl4pPr>
    <a:lvl5pPr indent="914400" latinLnBrk="0">
      <a:defRPr sz="2400">
        <a:latin typeface="+mj-lt"/>
        <a:ea typeface="+mj-ea"/>
        <a:cs typeface="+mj-cs"/>
        <a:sym typeface="Calibri"/>
      </a:defRPr>
    </a:lvl5pPr>
    <a:lvl6pPr indent="1143000" latinLnBrk="0">
      <a:defRPr sz="2400">
        <a:latin typeface="+mj-lt"/>
        <a:ea typeface="+mj-ea"/>
        <a:cs typeface="+mj-cs"/>
        <a:sym typeface="Calibri"/>
      </a:defRPr>
    </a:lvl6pPr>
    <a:lvl7pPr indent="1371600" latinLnBrk="0">
      <a:defRPr sz="2400">
        <a:latin typeface="+mj-lt"/>
        <a:ea typeface="+mj-ea"/>
        <a:cs typeface="+mj-cs"/>
        <a:sym typeface="Calibri"/>
      </a:defRPr>
    </a:lvl7pPr>
    <a:lvl8pPr indent="1600200" latinLnBrk="0">
      <a:defRPr sz="2400">
        <a:latin typeface="+mj-lt"/>
        <a:ea typeface="+mj-ea"/>
        <a:cs typeface="+mj-cs"/>
        <a:sym typeface="Calibri"/>
      </a:defRPr>
    </a:lvl8pPr>
    <a:lvl9pPr indent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euro-ix-cover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 descr="euroix-strip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7378" y="12612847"/>
            <a:ext cx="83820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73866" y="4248646"/>
            <a:ext cx="4775201" cy="96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4368800" y="5313638"/>
            <a:ext cx="15681327" cy="1760009"/>
          </a:xfrm>
          <a:prstGeom prst="rect">
            <a:avLst/>
          </a:prstGeom>
          <a:ln w="25400"/>
        </p:spPr>
        <p:txBody>
          <a:bodyPr lIns="91439" tIns="91439" rIns="91439" bIns="91439" anchor="t"/>
          <a:lstStyle>
            <a:lvl1pPr marL="0" indent="0" algn="r">
              <a:buSzTx/>
              <a:buFontTx/>
              <a:buNone/>
              <a:defRPr sz="11000">
                <a:solidFill>
                  <a:srgbClr val="FFFFFF"/>
                </a:solidFill>
              </a:defRPr>
            </a:lvl1pPr>
            <a:lvl2pPr marL="0" indent="457200" algn="r">
              <a:buSzTx/>
              <a:buFontTx/>
              <a:buNone/>
              <a:defRPr sz="11000">
                <a:solidFill>
                  <a:srgbClr val="FFFFFF"/>
                </a:solidFill>
              </a:defRPr>
            </a:lvl2pPr>
            <a:lvl3pPr marL="0" indent="914400" algn="r">
              <a:buSzTx/>
              <a:buFontTx/>
              <a:buNone/>
              <a:defRPr sz="11000">
                <a:solidFill>
                  <a:srgbClr val="FFFFFF"/>
                </a:solidFill>
              </a:defRPr>
            </a:lvl3pPr>
            <a:lvl4pPr marL="0" indent="1371600" algn="r">
              <a:buSzTx/>
              <a:buFontTx/>
              <a:buNone/>
              <a:defRPr sz="11000">
                <a:solidFill>
                  <a:srgbClr val="FFFFFF"/>
                </a:solidFill>
              </a:defRPr>
            </a:lvl4pPr>
            <a:lvl5pPr marL="0" indent="1828800" algn="r">
              <a:buSzTx/>
              <a:buFontTx/>
              <a:buNone/>
              <a:defRPr sz="11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image1.png" descr="euroix-strip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8004" y="-2587764"/>
            <a:ext cx="8382001" cy="388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ro-ix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pic" sz="half" idx="13"/>
          </p:nvPr>
        </p:nvSpPr>
        <p:spPr>
          <a:xfrm>
            <a:off x="3962400" y="3454400"/>
            <a:ext cx="11379200" cy="84994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15611475" y="3454400"/>
            <a:ext cx="4810124" cy="4165600"/>
          </a:xfrm>
          <a:prstGeom prst="rect">
            <a:avLst/>
          </a:prstGeom>
          <a:ln w="25400"/>
        </p:spPr>
        <p:txBody>
          <a:bodyPr lIns="91439" tIns="91439" rIns="91439" bIns="91439" anchor="t"/>
          <a:lstStyle>
            <a:lvl1pPr marL="0" indent="0">
              <a:spcBef>
                <a:spcPts val="1100"/>
              </a:spcBef>
              <a:buSzTx/>
              <a:buFontTx/>
              <a:buNone/>
              <a:defRPr sz="4800"/>
            </a:lvl1pPr>
            <a:lvl2pPr marL="0" indent="457200">
              <a:spcBef>
                <a:spcPts val="1100"/>
              </a:spcBef>
              <a:buSzTx/>
              <a:buFontTx/>
              <a:buNone/>
              <a:defRPr sz="4400"/>
            </a:lvl2pPr>
            <a:lvl3pPr marL="0" indent="914400">
              <a:spcBef>
                <a:spcPts val="1100"/>
              </a:spcBef>
              <a:buSzTx/>
              <a:buFontTx/>
              <a:buNone/>
              <a:defRPr sz="3600"/>
            </a:lvl3pPr>
            <a:lvl4pPr marL="0" indent="1371600">
              <a:spcBef>
                <a:spcPts val="1100"/>
              </a:spcBef>
              <a:buSzTx/>
              <a:buFontTx/>
              <a:buNone/>
              <a:defRPr sz="3200"/>
            </a:lvl4pPr>
            <a:lvl5pPr marL="0" indent="1828800">
              <a:spcBef>
                <a:spcPts val="1100"/>
              </a:spcBef>
              <a:buSzTx/>
              <a:buFontTx/>
              <a:buNone/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4"/>
          </p:nvPr>
        </p:nvSpPr>
        <p:spPr>
          <a:xfrm>
            <a:off x="15611476" y="8060267"/>
            <a:ext cx="4810124" cy="3893609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sz="4800"/>
            </a:pPr>
            <a:endParaRPr dirty="0"/>
          </a:p>
        </p:txBody>
      </p:sp>
      <p:pic>
        <p:nvPicPr>
          <p:cNvPr id="38" name="image5.pdf" descr="euro-ix-logo-light-grey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2790337"/>
            <a:ext cx="1964266" cy="39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 descr="euro-title-arr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3833" y="1158875"/>
            <a:ext cx="7112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4.ti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49" name="image5.pdf" descr="euro-ix-logo-light-grey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2790337"/>
            <a:ext cx="1964266" cy="39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3.png" descr="euro-title-arr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3833" y="1158875"/>
            <a:ext cx="7112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4.ti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14419974" y="3352800"/>
            <a:ext cx="6001626" cy="8702676"/>
          </a:xfrm>
          <a:prstGeom prst="rect">
            <a:avLst/>
          </a:prstGeom>
          <a:ln w="25400"/>
        </p:spPr>
        <p:txBody>
          <a:bodyPr lIns="91439" tIns="91439" rIns="91439" bIns="91439" anchor="t"/>
          <a:lstStyle>
            <a:lvl1pPr marL="571500" indent="-571500">
              <a:spcBef>
                <a:spcPts val="600"/>
              </a:spcBef>
              <a:defRPr sz="2800"/>
            </a:lvl1pPr>
            <a:lvl2pPr marL="0" indent="457200">
              <a:spcBef>
                <a:spcPts val="600"/>
              </a:spcBef>
              <a:buSzTx/>
              <a:buNone/>
              <a:defRPr sz="2400"/>
            </a:lvl2pPr>
            <a:lvl3pPr marL="0" indent="914400">
              <a:spcBef>
                <a:spcPts val="600"/>
              </a:spcBef>
              <a:buSzTx/>
              <a:buNone/>
              <a:defRPr sz="1800"/>
            </a:lvl3pPr>
            <a:lvl4pPr marL="0" indent="1371600">
              <a:spcBef>
                <a:spcPts val="600"/>
              </a:spcBef>
              <a:buSzTx/>
              <a:buNone/>
              <a:defRPr sz="16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1" name="image5.pdf" descr="euro-ix-logo-light-grey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2790337"/>
            <a:ext cx="1964266" cy="39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3.png" descr="euro-title-arr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3833" y="1158875"/>
            <a:ext cx="7112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4.ti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uro-ix-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72" name="image5.pdf" descr="euro-ix-logo-light-grey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2790337"/>
            <a:ext cx="1964266" cy="39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3.png" descr="euro-title-arr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3833" y="1158875"/>
            <a:ext cx="7112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4.tif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end-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4368800" y="5313638"/>
            <a:ext cx="15681327" cy="1760009"/>
          </a:xfrm>
          <a:prstGeom prst="rect">
            <a:avLst/>
          </a:prstGeom>
          <a:ln w="25400"/>
        </p:spPr>
        <p:txBody>
          <a:bodyPr lIns="91439" tIns="91439" rIns="91439" bIns="91439" anchor="t"/>
          <a:lstStyle>
            <a:lvl1pPr marL="0" indent="0" algn="ctr">
              <a:buSzTx/>
              <a:buFontTx/>
              <a:buNone/>
              <a:defRPr sz="110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110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110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110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11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4368799" y="7340600"/>
            <a:ext cx="15681328" cy="2413000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4" name="image1.png" descr="euroix-strip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8004" y="-2587764"/>
            <a:ext cx="8382001" cy="388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1.png" descr="euroix-strip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7378" y="12612847"/>
            <a:ext cx="8382001" cy="38862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3.png" descr="euro-title-arr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3832" y="1158875"/>
            <a:ext cx="711202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.tif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3.png" descr="euro-ix-logo-light-grey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62400" y="12790337"/>
            <a:ext cx="1964266" cy="39824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25400"/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40776" indent="-483576"/>
            <a:lvl3pPr marL="1301260" indent="-386860"/>
            <a:lvl4pPr marL="1758461" indent="-386860"/>
            <a:lvl5pPr marL="2215661" indent="-38686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15639139" y="12443461"/>
            <a:ext cx="515262" cy="538479"/>
          </a:xfrm>
          <a:prstGeom prst="rect">
            <a:avLst/>
          </a:prstGeom>
          <a:ln w="12700"/>
        </p:spPr>
        <p:txBody>
          <a:bodyPr lIns="91438" tIns="91438" rIns="91438" bIns="9143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image3.png" descr="euro-title-arrow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83833" y="1158875"/>
            <a:ext cx="7112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11">
            <a:alphaModFix amt="50000"/>
            <a:extLst/>
          </a:blip>
          <a:stretch>
            <a:fillRect/>
          </a:stretch>
        </p:blipFill>
        <p:spPr>
          <a:xfrm>
            <a:off x="17407418" y="12617450"/>
            <a:ext cx="8382001" cy="3886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df" descr="euro-ix-logo-light-grey.eps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962400" y="12790337"/>
            <a:ext cx="1964266" cy="39824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288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13A6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85800" marR="0" indent="-685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1pPr>
      <a:lvl2pPr marL="940776" marR="0" indent="-48357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2pPr>
      <a:lvl3pPr marL="1301261" marR="0" indent="-38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3pPr>
      <a:lvl4pPr marL="1758461" marR="0" indent="-38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4pPr>
      <a:lvl5pPr marL="2215661" marR="0" indent="-38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5pPr>
      <a:lvl6pPr marL="2788920" marR="0" indent="-50292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6pPr>
      <a:lvl7pPr marL="3246120" marR="0" indent="-50292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7pPr>
      <a:lvl8pPr marL="3703320" marR="0" indent="-50292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8pPr>
      <a:lvl9pPr marL="4160520" marR="0" indent="-50292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youtube.com/channel/UCFyucVRAAMzxyJIsxnGwsjw" TargetMode="Externa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b.me/maineuroix" TargetMode="External"/><Relationship Id="rId4" Type="http://schemas.openxmlformats.org/officeDocument/2006/relationships/hyperlink" Target="http://youtube.com/channel/UCFyucVRAAMzxyJIsxnGwsj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uro-ix.net/news-and-events/newslett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uro-ix/json-schema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ijal@euro-ix.n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subTitle" sz="quarter" idx="1"/>
          </p:nvPr>
        </p:nvSpPr>
        <p:spPr>
          <a:xfrm>
            <a:off x="4368799" y="5313638"/>
            <a:ext cx="15681328" cy="1760009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rPr lang="en-US" dirty="0" smtClean="0"/>
              <a:t>A quick update!</a:t>
            </a:r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10039350" y="7316785"/>
            <a:ext cx="10010776" cy="20406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685800" indent="-685800" algn="r">
              <a:spcBef>
                <a:spcPts val="800"/>
              </a:spcBef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09" name="Shape 109"/>
          <p:cNvSpPr/>
          <p:nvPr/>
        </p:nvSpPr>
        <p:spPr>
          <a:xfrm flipH="1" flipV="1">
            <a:off x="12878867" y="8424860"/>
            <a:ext cx="6993462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tIns="91439" bIns="9143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54" t="19791" r="19550" b="-1180"/>
          <a:stretch/>
        </p:blipFill>
        <p:spPr>
          <a:xfrm>
            <a:off x="1371599" y="3699070"/>
            <a:ext cx="9936481" cy="719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19" y="3699070"/>
            <a:ext cx="10657563" cy="6968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98240" y="11260720"/>
            <a:ext cx="3029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1395E6"/>
                </a:solidFill>
              </a:rPr>
              <a:t>2016</a:t>
            </a:r>
            <a:endParaRPr lang="en-US" sz="6600" b="1" dirty="0">
              <a:solidFill>
                <a:srgbClr val="1395E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15 years of Euro-IX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2080" y="11260720"/>
            <a:ext cx="3029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1395E6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6310478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282240" defTabSz="896111">
              <a:defRPr sz="7840"/>
            </a:lvl1pPr>
          </a:lstStyle>
          <a:p>
            <a:r>
              <a:t>The Internet Revealed – IXP Movie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xfrm>
            <a:off x="3962400" y="7947235"/>
            <a:ext cx="16459200" cy="4305091"/>
          </a:xfrm>
          <a:prstGeom prst="rect">
            <a:avLst/>
          </a:prstGeom>
        </p:spPr>
        <p:txBody>
          <a:bodyPr anchor="t"/>
          <a:lstStyle/>
          <a:p>
            <a:pPr marL="421105" indent="-421105" defTabSz="457200">
              <a:lnSpc>
                <a:spcPct val="90000"/>
              </a:lnSpc>
              <a:spcBef>
                <a:spcPts val="1000"/>
              </a:spcBef>
              <a:buFontTx/>
              <a:defRPr sz="4200"/>
            </a:pPr>
            <a:r>
              <a:rPr dirty="0"/>
              <a:t>In English, </a:t>
            </a:r>
            <a:r>
              <a:rPr lang="en-US" dirty="0" smtClean="0"/>
              <a:t>Italian, </a:t>
            </a:r>
            <a:r>
              <a:rPr dirty="0" smtClean="0"/>
              <a:t>German</a:t>
            </a:r>
            <a:r>
              <a:rPr dirty="0"/>
              <a:t>, French, Turkish, Spanish, Romanian, Portuguese, </a:t>
            </a:r>
            <a:r>
              <a:rPr dirty="0" smtClean="0"/>
              <a:t>Arabic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lang="en-US" dirty="0" smtClean="0"/>
              <a:t>Chinese, Russian and with Greek subtitles</a:t>
            </a:r>
            <a:r>
              <a:rPr dirty="0" smtClean="0"/>
              <a:t>, </a:t>
            </a:r>
            <a:r>
              <a:rPr dirty="0"/>
              <a:t>check out our YouTube channel:</a:t>
            </a:r>
            <a:br>
              <a:rPr dirty="0"/>
            </a:br>
            <a:r>
              <a:rPr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youtube.com/channel/UCFyucVRAAMzxyJIsxnGwsjw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0" name="image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5365" y="2526746"/>
            <a:ext cx="7953271" cy="5068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spcBef>
                <a:spcPts val="1800"/>
              </a:spcBef>
              <a:defRPr sz="10230"/>
            </a:lvl1pPr>
          </a:lstStyle>
          <a:p>
            <a:r>
              <a:t>Thank You!</a:t>
            </a:r>
          </a:p>
        </p:txBody>
      </p:sp>
      <p:sp>
        <p:nvSpPr>
          <p:cNvPr id="165" name="Shape 165"/>
          <p:cNvSpPr/>
          <p:nvPr/>
        </p:nvSpPr>
        <p:spPr>
          <a:xfrm>
            <a:off x="8271667" y="8138008"/>
            <a:ext cx="7840665" cy="2441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457200">
              <a:spcBef>
                <a:spcPts val="400"/>
              </a:spcBef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What do we do?</a:t>
            </a:r>
            <a:endParaRPr dirty="0"/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490133" y="3081868"/>
            <a:ext cx="8940800" cy="10050993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dirty="0"/>
              <a:t>Two fora per year </a:t>
            </a:r>
          </a:p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dirty="0" smtClean="0"/>
              <a:t>Maint</a:t>
            </a:r>
            <a:r>
              <a:rPr lang="en-US" dirty="0" smtClean="0"/>
              <a:t>ain and develop</a:t>
            </a:r>
            <a:r>
              <a:rPr dirty="0" smtClean="0"/>
              <a:t> </a:t>
            </a:r>
            <a:r>
              <a:rPr dirty="0"/>
              <a:t>the website, database and tools</a:t>
            </a:r>
          </a:p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dirty="0"/>
              <a:t>Annual European IXP Report</a:t>
            </a:r>
          </a:p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dirty="0"/>
              <a:t>Mentor-IX </a:t>
            </a:r>
            <a:r>
              <a:rPr dirty="0" smtClean="0"/>
              <a:t>programme</a:t>
            </a:r>
            <a:endParaRPr lang="en-US" dirty="0" smtClean="0"/>
          </a:p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/>
              <a:t>Fellowship </a:t>
            </a:r>
            <a:r>
              <a:rPr lang="en-US" sz="4200" dirty="0" err="1"/>
              <a:t>programme</a:t>
            </a:r>
            <a:endParaRPr sz="4200" dirty="0"/>
          </a:p>
          <a:p>
            <a:pPr marL="342900" indent="-342900" defTabSz="457200">
              <a:lnSpc>
                <a:spcPct val="120000"/>
              </a:lnSpc>
              <a:spcBef>
                <a:spcPts val="1000"/>
              </a:spcBef>
              <a:defRPr sz="4200"/>
            </a:pPr>
            <a:r>
              <a:rPr dirty="0"/>
              <a:t>Benchmarking Club (BMC)</a:t>
            </a:r>
          </a:p>
        </p:txBody>
      </p:sp>
      <p:sp>
        <p:nvSpPr>
          <p:cNvPr id="4" name="Shape 115"/>
          <p:cNvSpPr txBox="1">
            <a:spLocks/>
          </p:cNvSpPr>
          <p:nvPr/>
        </p:nvSpPr>
        <p:spPr>
          <a:xfrm>
            <a:off x="12192000" y="4274607"/>
            <a:ext cx="10430933" cy="917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685800" marR="0" indent="-68580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940776" marR="0" indent="-483576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301261" marR="0" indent="-386861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758461" marR="0" indent="-386861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215661" marR="0" indent="-386861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788920" marR="0" indent="-50292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246120" marR="0" indent="-50292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03320" marR="0" indent="-50292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342900" indent="-34290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smtClean="0"/>
              <a:t>Newsletter </a:t>
            </a:r>
            <a:r>
              <a:rPr lang="en-US" sz="4200" dirty="0" smtClean="0"/>
              <a:t>– Subscribe here:</a:t>
            </a:r>
          </a:p>
          <a:p>
            <a:pPr marL="742950" lvl="1" indent="-285750" defTabSz="457200" hangingPunct="1">
              <a:lnSpc>
                <a:spcPct val="120000"/>
              </a:lnSpc>
              <a:spcBef>
                <a:spcPts val="1000"/>
              </a:spcBef>
              <a:defRPr sz="4200" u="sng">
                <a:solidFill>
                  <a:srgbClr val="00A9E9"/>
                </a:solidFill>
              </a:defRPr>
            </a:pPr>
            <a:r>
              <a:rPr lang="en-US" sz="4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2"/>
              </a:rPr>
              <a:t>euro-ix.net/news-and-events/newsletter/</a:t>
            </a:r>
          </a:p>
          <a:p>
            <a:pPr marL="342900" indent="-34290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 smtClean="0"/>
              <a:t>Working Groups</a:t>
            </a:r>
          </a:p>
          <a:p>
            <a:pPr marL="342900" indent="-34290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 smtClean="0"/>
              <a:t>Social Media</a:t>
            </a:r>
          </a:p>
          <a:p>
            <a:pPr marL="742950" lvl="1" indent="-28575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 smtClean="0"/>
              <a:t>Twitter    @</a:t>
            </a:r>
            <a:r>
              <a:rPr lang="en-US" sz="4200" dirty="0" err="1" smtClean="0"/>
              <a:t>euroix</a:t>
            </a:r>
            <a:endParaRPr lang="en-US" sz="4200" dirty="0" smtClean="0"/>
          </a:p>
          <a:p>
            <a:pPr marL="742950" lvl="1" indent="-28575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 smtClean="0"/>
              <a:t>Facebook    </a:t>
            </a:r>
            <a:r>
              <a:rPr lang="en-US" sz="4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3"/>
              </a:rPr>
              <a:t>fb.me/maineuroix</a:t>
            </a:r>
          </a:p>
          <a:p>
            <a:pPr marL="742950" lvl="1" indent="-285750" defTabSz="457200" hangingPunct="1">
              <a:lnSpc>
                <a:spcPct val="120000"/>
              </a:lnSpc>
              <a:spcBef>
                <a:spcPts val="1000"/>
              </a:spcBef>
              <a:defRPr sz="4200"/>
            </a:pPr>
            <a:r>
              <a:rPr lang="en-US" sz="4200" dirty="0" smtClean="0"/>
              <a:t>YouTube    </a:t>
            </a:r>
            <a:r>
              <a:rPr lang="en-US" sz="4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4"/>
              </a:rPr>
              <a:t>youtube.com/channel/UCFyucVRAAMzxyJIsxnGwsjw</a:t>
            </a:r>
            <a:endParaRPr lang="en-US" sz="4200" u="sng" dirty="0">
              <a:solidFill>
                <a:srgbClr val="13A6FF"/>
              </a:solidFill>
              <a:uFill>
                <a:solidFill>
                  <a:srgbClr val="13A6FF"/>
                </a:solidFill>
              </a:uFill>
              <a:hlinkClick r:id="rId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799" y="2835276"/>
            <a:ext cx="20286134" cy="184665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 smtClean="0">
              <a:ln>
                <a:noFill/>
              </a:ln>
              <a:solidFill>
                <a:srgbClr val="1395E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 smtClean="0">
                <a:ln>
                  <a:noFill/>
                </a:ln>
                <a:solidFill>
                  <a:srgbClr val="1395E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81 IXP Members and 13 Patrons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rgbClr val="1395E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IXP Member Lists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1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IXP Member List JSON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Contains both IXP data and </a:t>
            </a:r>
            <a:r>
              <a:rPr lang="en-US" dirty="0" smtClean="0"/>
              <a:t>IXP participant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ASN (member list), locations, switch, RS and more to come..</a:t>
            </a:r>
            <a:endParaRPr lang="en-US" dirty="0"/>
          </a:p>
          <a:p>
            <a:r>
              <a:rPr lang="en-US" dirty="0" smtClean="0"/>
              <a:t>Open, consistent and an atomic design</a:t>
            </a:r>
          </a:p>
          <a:p>
            <a:r>
              <a:rPr lang="en-US" dirty="0" smtClean="0"/>
              <a:t>Currently 24 IXP independent implementations</a:t>
            </a:r>
          </a:p>
          <a:p>
            <a:pPr marL="0" indent="0">
              <a:buNone/>
            </a:pPr>
            <a:r>
              <a:rPr lang="en-US" sz="4000" dirty="0" smtClean="0"/>
              <a:t>(API includes data from euro-ix portal entered manually or via .csv)</a:t>
            </a:r>
          </a:p>
          <a:p>
            <a:r>
              <a:rPr lang="en-US" dirty="0" smtClean="0"/>
              <a:t>Open source implementation in IXP Manager</a:t>
            </a:r>
          </a:p>
          <a:p>
            <a:r>
              <a:rPr lang="en-US" dirty="0" smtClean="0"/>
              <a:t>Source available on </a:t>
            </a:r>
            <a:r>
              <a:rPr lang="en-US" dirty="0" err="1" smtClean="0"/>
              <a:t>GitHib</a:t>
            </a:r>
            <a:r>
              <a:rPr lang="en-US" dirty="0" smtClean="0"/>
              <a:t>:</a:t>
            </a:r>
          </a:p>
          <a:p>
            <a:pPr marL="0" lvl="1" indent="0">
              <a:buNone/>
            </a:pPr>
            <a:r>
              <a:rPr lang="en-US" u="sng" dirty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https://github.com/euro-ix/json-schemas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435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Database </a:t>
            </a:r>
            <a:r>
              <a:rPr lang="mr-IN" dirty="0" smtClean="0"/>
              <a:t>–</a:t>
            </a:r>
            <a:r>
              <a:rPr lang="en-US" dirty="0" smtClean="0"/>
              <a:t> use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not use the IXPs own data?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 gives you a single API for many IXPs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Get the same format for all IXPs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Data is fed from the IXP </a:t>
            </a:r>
            <a:r>
              <a:rPr lang="mr-IN" dirty="0" smtClean="0"/>
              <a:t>–</a:t>
            </a:r>
            <a:r>
              <a:rPr lang="en-US" dirty="0" smtClean="0"/>
              <a:t> IXPs have the accurate data, they own it.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Portable, supportable and scale-able!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14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In search of accurate information</a:t>
            </a:r>
          </a:p>
          <a:p>
            <a:pPr marL="0" indent="0">
              <a:buNone/>
            </a:pPr>
            <a:endParaRPr lang="en-US" i="1" u="sng" dirty="0"/>
          </a:p>
          <a:p>
            <a:r>
              <a:rPr lang="en-US" dirty="0" smtClean="0"/>
              <a:t>Peering networks can go to two sources of data to guarantee accuracy</a:t>
            </a:r>
          </a:p>
          <a:p>
            <a:r>
              <a:rPr lang="en-US" dirty="0" smtClean="0"/>
              <a:t>Tools and portal available on the Euro-IX website future development for APIX, LAC-IX and AFIX</a:t>
            </a:r>
          </a:p>
          <a:p>
            <a:r>
              <a:rPr lang="en-US" dirty="0" smtClean="0"/>
              <a:t>IXPAs have regional reach to local IXPs</a:t>
            </a:r>
          </a:p>
          <a:p>
            <a:r>
              <a:rPr lang="en-US" dirty="0" smtClean="0"/>
              <a:t>The complimentary to database services that the RIR/NIRs and PeeringDB provide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408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Database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 so far has been from Euro-IX</a:t>
            </a:r>
          </a:p>
          <a:p>
            <a:r>
              <a:rPr lang="en-US" dirty="0" smtClean="0"/>
              <a:t>We need funds to continue development</a:t>
            </a:r>
          </a:p>
          <a:p>
            <a:r>
              <a:rPr lang="en-US" dirty="0" smtClean="0"/>
              <a:t>Next stage includes:</a:t>
            </a:r>
          </a:p>
          <a:p>
            <a:pPr lvl="1"/>
            <a:r>
              <a:rPr lang="en-US" dirty="0" smtClean="0"/>
              <a:t>Interface to Database for all IXPAs</a:t>
            </a:r>
          </a:p>
          <a:p>
            <a:pPr lvl="1"/>
            <a:r>
              <a:rPr lang="en-US" dirty="0" smtClean="0"/>
              <a:t>Fetch data center data from external databases</a:t>
            </a:r>
          </a:p>
          <a:p>
            <a:pPr lvl="1"/>
            <a:r>
              <a:rPr lang="en-US" dirty="0" smtClean="0"/>
              <a:t>Enhance the data set</a:t>
            </a:r>
          </a:p>
          <a:p>
            <a:pPr lvl="1"/>
            <a:r>
              <a:rPr lang="en-US" dirty="0" smtClean="0"/>
              <a:t>Outreach and training for IXPs</a:t>
            </a:r>
          </a:p>
          <a:p>
            <a:pPr marL="0" indent="0" algn="ctr">
              <a:buNone/>
            </a:pPr>
            <a:r>
              <a:rPr lang="en-US" b="1" dirty="0" smtClean="0"/>
              <a:t>Please contact </a:t>
            </a:r>
            <a:r>
              <a:rPr lang="en-US" b="1" dirty="0" smtClean="0">
                <a:hlinkClick r:id="rId2"/>
              </a:rPr>
              <a:t>bijal@euro-ix.net</a:t>
            </a:r>
            <a:r>
              <a:rPr lang="en-US" b="1" dirty="0" smtClean="0"/>
              <a:t> if you are interested in supporting our projects.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1300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Celebrating 15 years of Euro-IX</a:t>
            </a:r>
          </a:p>
        </p:txBody>
      </p:sp>
    </p:spTree>
    <p:extLst>
      <p:ext uri="{BB962C8B-B14F-4D97-AF65-F5344CB8AC3E}">
        <p14:creationId xmlns:p14="http://schemas.microsoft.com/office/powerpoint/2010/main" val="3157481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F-OSCARS </a:t>
            </a:r>
            <a:r>
              <a:rPr lang="mr-IN" dirty="0" smtClean="0"/>
              <a:t>–</a:t>
            </a:r>
            <a:r>
              <a:rPr lang="en-US" dirty="0" smtClean="0"/>
              <a:t> Forum Oscars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2954000" y="3352800"/>
            <a:ext cx="11003280" cy="896112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4400" dirty="0" smtClean="0"/>
              <a:t>AMS-IX </a:t>
            </a:r>
            <a:r>
              <a:rPr lang="en-US" sz="4400" dirty="0"/>
              <a:t>for the secretariat services for 12 years</a:t>
            </a:r>
          </a:p>
          <a:p>
            <a:endParaRPr lang="en-US" sz="4400" dirty="0" smtClean="0"/>
          </a:p>
          <a:p>
            <a:r>
              <a:rPr lang="en-US" sz="4400" dirty="0" smtClean="0"/>
              <a:t>INEX </a:t>
            </a:r>
            <a:r>
              <a:rPr lang="en-US" sz="4400" dirty="0"/>
              <a:t>for their work on IXP </a:t>
            </a:r>
            <a:r>
              <a:rPr lang="en-US" sz="4400" dirty="0" smtClean="0"/>
              <a:t>Manager</a:t>
            </a:r>
          </a:p>
          <a:p>
            <a:endParaRPr lang="en-US" sz="4400" dirty="0"/>
          </a:p>
          <a:p>
            <a:r>
              <a:rPr lang="en-US" sz="4400" dirty="0" err="1"/>
              <a:t>NIX.cz</a:t>
            </a:r>
            <a:r>
              <a:rPr lang="en-US" sz="4400" dirty="0"/>
              <a:t> on their continued work on </a:t>
            </a:r>
            <a:r>
              <a:rPr lang="en-US" sz="4400" dirty="0" smtClean="0"/>
              <a:t>BIRD</a:t>
            </a:r>
          </a:p>
          <a:p>
            <a:endParaRPr lang="en-US" sz="4400" dirty="0"/>
          </a:p>
          <a:p>
            <a:r>
              <a:rPr lang="en-US" sz="4400" dirty="0"/>
              <a:t>LINX </a:t>
            </a:r>
            <a:r>
              <a:rPr lang="en-US" sz="4400" dirty="0" smtClean="0"/>
              <a:t>–Malcolm </a:t>
            </a:r>
            <a:r>
              <a:rPr lang="en-US" sz="4400" dirty="0"/>
              <a:t>for their regulatory affair contributions</a:t>
            </a:r>
          </a:p>
          <a:p>
            <a:endParaRPr lang="en-US" sz="4400" dirty="0" smtClean="0"/>
          </a:p>
          <a:p>
            <a:endParaRPr lang="en-US" sz="44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71" y="4218940"/>
            <a:ext cx="10587391" cy="67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34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6799</TotalTime>
  <Words>378</Words>
  <Application>Microsoft Macintosh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Helvetica</vt:lpstr>
      <vt:lpstr>Helvetica Neue</vt:lpstr>
      <vt:lpstr>Arial</vt:lpstr>
      <vt:lpstr>Office Theme</vt:lpstr>
      <vt:lpstr>PowerPoint Presentation</vt:lpstr>
      <vt:lpstr>What do we do?</vt:lpstr>
      <vt:lpstr>PowerPoint Presentation</vt:lpstr>
      <vt:lpstr>IXP Member List JSON Schema</vt:lpstr>
      <vt:lpstr>IXP Database – use case</vt:lpstr>
      <vt:lpstr>IXP Database</vt:lpstr>
      <vt:lpstr>IXP Database Funding</vt:lpstr>
      <vt:lpstr>PowerPoint Presentation</vt:lpstr>
      <vt:lpstr>F-OSCARS – Forum Oscars</vt:lpstr>
      <vt:lpstr>Celebrating 15 years of Euro-IX</vt:lpstr>
      <vt:lpstr>The Internet Revealed – IXP Movie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Bijal Sanghani</cp:lastModifiedBy>
  <cp:revision>38</cp:revision>
  <dcterms:modified xsi:type="dcterms:W3CDTF">2017-05-09T12:49:47Z</dcterms:modified>
</cp:coreProperties>
</file>